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51"/>
  </p:notesMasterIdLst>
  <p:sldIdLst>
    <p:sldId id="256" r:id="rId6"/>
    <p:sldId id="257" r:id="rId7"/>
    <p:sldId id="286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288" r:id="rId19"/>
    <p:sldId id="293" r:id="rId20"/>
    <p:sldId id="289" r:id="rId21"/>
    <p:sldId id="294" r:id="rId22"/>
    <p:sldId id="262" r:id="rId23"/>
    <p:sldId id="312" r:id="rId24"/>
    <p:sldId id="317" r:id="rId25"/>
    <p:sldId id="319" r:id="rId26"/>
    <p:sldId id="308" r:id="rId27"/>
    <p:sldId id="321" r:id="rId28"/>
    <p:sldId id="333" r:id="rId29"/>
    <p:sldId id="331" r:id="rId30"/>
    <p:sldId id="309" r:id="rId31"/>
    <p:sldId id="341" r:id="rId32"/>
    <p:sldId id="323" r:id="rId33"/>
    <p:sldId id="314" r:id="rId34"/>
    <p:sldId id="311" r:id="rId35"/>
    <p:sldId id="316" r:id="rId36"/>
    <p:sldId id="334" r:id="rId37"/>
    <p:sldId id="335" r:id="rId38"/>
    <p:sldId id="329" r:id="rId39"/>
    <p:sldId id="310" r:id="rId40"/>
    <p:sldId id="324" r:id="rId41"/>
    <p:sldId id="336" r:id="rId42"/>
    <p:sldId id="315" r:id="rId43"/>
    <p:sldId id="338" r:id="rId44"/>
    <p:sldId id="337" r:id="rId45"/>
    <p:sldId id="339" r:id="rId46"/>
    <p:sldId id="340" r:id="rId47"/>
    <p:sldId id="325" r:id="rId48"/>
    <p:sldId id="346" r:id="rId49"/>
    <p:sldId id="345" r:id="rId50"/>
  </p:sldIdLst>
  <p:sldSz cx="9144000" cy="5143500" type="screen16x9"/>
  <p:notesSz cx="6858000" cy="9144000"/>
  <p:embeddedFontLst>
    <p:embeddedFont>
      <p:font typeface="Roboto" panose="020B0604020202020204" charset="0"/>
      <p:regular r:id="rId52"/>
      <p:bold r:id="rId53"/>
      <p:italic r:id="rId54"/>
      <p:boldItalic r:id="rId55"/>
    </p:embeddedFont>
    <p:embeddedFont>
      <p:font typeface="Roboto Condensed Light" panose="020B0604020202020204" charset="0"/>
      <p:regular r:id="rId56"/>
      <p:bold r:id="rId57"/>
      <p:italic r:id="rId58"/>
      <p:boldItalic r:id="rId59"/>
    </p:embeddedFont>
    <p:embeddedFont>
      <p:font typeface="Roboto Condensed" panose="020B0604020202020204" charset="0"/>
      <p:regular r:id="rId60"/>
      <p:bold r:id="rId61"/>
      <p:italic r:id="rId62"/>
      <p:boldItalic r:id="rId63"/>
    </p:embeddedFont>
    <p:embeddedFont>
      <p:font typeface="Arvo" panose="020B060402020202020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  <a:srgbClr val="5A6374"/>
    <a:srgbClr val="00B0F0"/>
    <a:srgbClr val="FF40FF"/>
    <a:srgbClr val="007600"/>
    <a:srgbClr val="3F5378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5040" autoAdjust="0"/>
  </p:normalViewPr>
  <p:slideViewPr>
    <p:cSldViewPr snapToGrid="0">
      <p:cViewPr>
        <p:scale>
          <a:sx n="125" d="100"/>
          <a:sy n="125" d="100"/>
        </p:scale>
        <p:origin x="173" y="72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05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2643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619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68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69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94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42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263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25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12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5/12/2021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  <a:endParaRPr lang="en-US" sz="2400" dirty="0">
              <a:solidFill>
                <a:srgbClr val="00B0F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  <a:endPara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  <a:endParaRPr lang="en-US" sz="24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10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22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36590"/>
              </p:ext>
            </p:extLst>
          </p:nvPr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49593" y="1726345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63100" y="2006061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2931183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32321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35446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34158" y="38406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96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7522" y="1428925"/>
            <a:ext cx="5840525" cy="1154075"/>
            <a:chOff x="814274" y="1514390"/>
            <a:chExt cx="5840525" cy="1154075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0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E7D177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3" cy="995154"/>
              <a:chOff x="1923646" y="1205218"/>
              <a:chExt cx="5408869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rgbClr val="E7D17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4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73176" y="2600778"/>
            <a:ext cx="5827690" cy="1161382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4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Pros &amp; Cons</a:t>
                </a:r>
                <a:endParaRPr kumimoji="0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05813" y="3933799"/>
            <a:ext cx="5840525" cy="1143400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Applications</a:t>
              </a:r>
              <a:endParaRPr kumimoji="0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4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9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327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06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1744354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402403" y="1574123"/>
            <a:ext cx="3544560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(Array w, Array v, int M)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for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&lt;- 1 to size(V)</a:t>
            </a:r>
          </a:p>
          <a:p>
            <a:pPr lvl="2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calculate cost[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&lt;- v[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/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Sort-Descending (cost)</a:t>
            </a:r>
          </a:p>
          <a:p>
            <a:pPr lvl="0"/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&lt;- 1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while (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&lt;= size(v))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if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&lt;= M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M &lt;- M –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total &lt;- total + v[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if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&gt; M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&lt;- i+1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574123"/>
            <a:ext cx="2621230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O(n^2)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O(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81304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277487" y="1285766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The solution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4091" y="1326248"/>
            <a:ext cx="334872" cy="21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29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5" grpId="0" animBg="1"/>
      <p:bldP spid="37" grpId="0"/>
      <p:bldP spid="36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574123"/>
            <a:ext cx="3544560" cy="321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(Array w, Array v, int M)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int capacity;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//sort weight in descending order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while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        if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total += v[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capacity -= w[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        </a:t>
            </a:r>
            <a:r>
              <a:rPr lang="en-US" sz="15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end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574123"/>
            <a:ext cx="2031325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65510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8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18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6081</TotalTime>
  <Words>1377</Words>
  <Application>Microsoft Office PowerPoint</Application>
  <PresentationFormat>On-screen Show (16:9)</PresentationFormat>
  <Paragraphs>589</Paragraphs>
  <Slides>45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Fira Sans Extra Condensed</vt:lpstr>
      <vt:lpstr>Roboto</vt:lpstr>
      <vt:lpstr>Symbol</vt:lpstr>
      <vt:lpstr>Arial</vt:lpstr>
      <vt:lpstr>Roboto Condensed Light</vt:lpstr>
      <vt:lpstr>Roboto Condensed</vt:lpstr>
      <vt:lpstr>Times New Roman</vt:lpstr>
      <vt:lpstr>Arvo</vt:lpstr>
      <vt:lpstr>Calibri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FRACTIONAL KNAPSACK PROBLEM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Admin</cp:lastModifiedBy>
  <cp:revision>145</cp:revision>
  <dcterms:modified xsi:type="dcterms:W3CDTF">2021-05-12T08:09:14Z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